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3"/>
  </p:notesMasterIdLst>
  <p:sldIdLst>
    <p:sldId id="258" r:id="rId2"/>
  </p:sldIdLst>
  <p:sldSz cx="12192000" cy="6858000"/>
  <p:notesSz cx="6858000" cy="9144000"/>
  <p:embeddedFontLst>
    <p:embeddedFont>
      <p:font typeface="Calibri" panose="020F0502020204030204" pitchFamily="34" charset="0"/>
      <p:regular r:id="rId4"/>
      <p:bold r:id="rId5"/>
      <p:italic r:id="rId6"/>
      <p:boldItalic r:id="rId7"/>
    </p:embeddedFont>
    <p:embeddedFont>
      <p:font typeface="Gill Sans" panose="020B0502020104020203" pitchFamily="34" charset="-79"/>
      <p:regular r:id="rId8"/>
      <p:bold r:id="rId9"/>
    </p:embeddedFont>
    <p:embeddedFont>
      <p:font typeface="Gill Sans MT" panose="020B0502020104020203" pitchFamily="34" charset="77"/>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32">
          <p15:clr>
            <a:srgbClr val="A4A3A4"/>
          </p15:clr>
        </p15:guide>
        <p15:guide id="2" pos="1118">
          <p15:clr>
            <a:srgbClr val="A4A3A4"/>
          </p15:clr>
        </p15:guide>
        <p15:guide id="3" orient="horz" pos="37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09"/>
    <p:restoredTop sz="94720"/>
  </p:normalViewPr>
  <p:slideViewPr>
    <p:cSldViewPr snapToGrid="0">
      <p:cViewPr varScale="1">
        <p:scale>
          <a:sx n="105" d="100"/>
          <a:sy n="105" d="100"/>
        </p:scale>
        <p:origin x="576" y="192"/>
      </p:cViewPr>
      <p:guideLst>
        <p:guide orient="horz" pos="2432"/>
        <p:guide pos="1118"/>
        <p:guide orient="horz" pos="37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viewProps" Target="viewProp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C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3:notes"/>
          <p:cNvSpPr txBox="1">
            <a:spLocks noGrp="1"/>
          </p:cNvSpPr>
          <p:nvPr>
            <p:ph type="hdr" idx="3"/>
          </p:nvPr>
        </p:nvSpPr>
        <p:spPr>
          <a:xfrm>
            <a:off x="0" y="0"/>
            <a:ext cx="2971800" cy="45878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3: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127" name="Google Shape;12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2231136" y="964692"/>
            <a:ext cx="7729728" cy="1188720"/>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25" name="Google Shape;25;p3"/>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
        <p:nvSpPr>
          <p:cNvPr id="28" name="Google Shape;28;p3"/>
          <p:cNvSpPr/>
          <p:nvPr/>
        </p:nvSpPr>
        <p:spPr>
          <a:xfrm>
            <a:off x="3044282" y="6443407"/>
            <a:ext cx="7214840" cy="36933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CA" sz="900">
                <a:solidFill>
                  <a:schemeClr val="dk1"/>
                </a:solidFill>
                <a:latin typeface="Arial"/>
                <a:ea typeface="Arial"/>
                <a:cs typeface="Arial"/>
                <a:sym typeface="Arial"/>
              </a:rPr>
              <a:t>All.Can Canada is made possible with financial support from Bristol-Myers Squibb (main sponsor), Pfizer, Merck, Roche, Johnson &amp; Johnson, AstraZeneca, Amgen, Novartis and Sanofi. </a:t>
            </a:r>
            <a:endParaRPr/>
          </a:p>
        </p:txBody>
      </p:sp>
      <p:sp>
        <p:nvSpPr>
          <p:cNvPr id="29" name="Google Shape;29;p3"/>
          <p:cNvSpPr/>
          <p:nvPr/>
        </p:nvSpPr>
        <p:spPr>
          <a:xfrm>
            <a:off x="11546358" y="6340244"/>
            <a:ext cx="374940" cy="374940"/>
          </a:xfrm>
          <a:prstGeom prst="arc">
            <a:avLst>
              <a:gd name="adj1" fmla="val 17411517"/>
              <a:gd name="adj2" fmla="val 12169790"/>
            </a:avLst>
          </a:prstGeom>
          <a:noFill/>
          <a:ln w="19050" cap="rnd"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Gill Sans"/>
              <a:ea typeface="Gill Sans"/>
              <a:cs typeface="Gill Sans"/>
              <a:sym typeface="Gill Sans"/>
            </a:endParaRPr>
          </a:p>
        </p:txBody>
      </p:sp>
      <p:sp>
        <p:nvSpPr>
          <p:cNvPr id="30" name="Google Shape;30;p3"/>
          <p:cNvSpPr/>
          <p:nvPr/>
        </p:nvSpPr>
        <p:spPr>
          <a:xfrm>
            <a:off x="11546358" y="6340244"/>
            <a:ext cx="374940" cy="374940"/>
          </a:xfrm>
          <a:prstGeom prst="arc">
            <a:avLst>
              <a:gd name="adj1" fmla="val 12999581"/>
              <a:gd name="adj2" fmla="val 16615108"/>
            </a:avLst>
          </a:prstGeom>
          <a:noFill/>
          <a:ln w="19050" cap="rnd"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Gill Sans"/>
              <a:ea typeface="Gill Sans"/>
              <a:cs typeface="Gill Sans"/>
              <a:sym typeface="Gill Sans"/>
            </a:endParaRPr>
          </a:p>
        </p:txBody>
      </p:sp>
      <p:pic>
        <p:nvPicPr>
          <p:cNvPr id="31" name="Google Shape;31;p3"/>
          <p:cNvPicPr preferRelativeResize="0"/>
          <p:nvPr/>
        </p:nvPicPr>
        <p:blipFill rotWithShape="1">
          <a:blip r:embed="rId2">
            <a:alphaModFix/>
          </a:blip>
          <a:srcRect t="65547" r="51170"/>
          <a:stretch/>
        </p:blipFill>
        <p:spPr>
          <a:xfrm>
            <a:off x="9041143" y="-1"/>
            <a:ext cx="3150857" cy="2312989"/>
          </a:xfrm>
          <a:prstGeom prst="rect">
            <a:avLst/>
          </a:prstGeom>
          <a:noFill/>
          <a:ln>
            <a:noFill/>
          </a:ln>
        </p:spPr>
      </p:pic>
      <p:pic>
        <p:nvPicPr>
          <p:cNvPr id="32" name="Google Shape;32;p3" descr="A close up of a logo&#10;&#10;Description generated with very high confidence"/>
          <p:cNvPicPr preferRelativeResize="0"/>
          <p:nvPr/>
        </p:nvPicPr>
        <p:blipFill rotWithShape="1">
          <a:blip r:embed="rId3">
            <a:alphaModFix/>
          </a:blip>
          <a:srcRect/>
          <a:stretch/>
        </p:blipFill>
        <p:spPr>
          <a:xfrm>
            <a:off x="442800" y="6297314"/>
            <a:ext cx="1701458" cy="4608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91"/>
        <p:cNvGrpSpPr/>
        <p:nvPr/>
      </p:nvGrpSpPr>
      <p:grpSpPr>
        <a:xfrm>
          <a:off x="0" y="0"/>
          <a:ext cx="0" cy="0"/>
          <a:chOff x="0" y="0"/>
          <a:chExt cx="0" cy="0"/>
        </a:xfrm>
      </p:grpSpPr>
      <p:sp>
        <p:nvSpPr>
          <p:cNvPr id="92" name="Google Shape;92;p13"/>
          <p:cNvSpPr txBox="1">
            <a:spLocks noGrp="1"/>
          </p:cNvSpPr>
          <p:nvPr>
            <p:ph type="title"/>
          </p:nvPr>
        </p:nvSpPr>
        <p:spPr>
          <a:xfrm>
            <a:off x="442912" y="441325"/>
            <a:ext cx="8424863" cy="911225"/>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t" anchorCtr="0">
            <a:noAutofit/>
          </a:bodyPr>
          <a:lstStyle>
            <a:lvl1pPr lvl="0" algn="ctr">
              <a:lnSpc>
                <a:spcPct val="90000"/>
              </a:lnSpc>
              <a:spcBef>
                <a:spcPts val="0"/>
              </a:spcBef>
              <a:spcAft>
                <a:spcPts val="0"/>
              </a:spcAft>
              <a:buClr>
                <a:schemeClr val="dk1"/>
              </a:buClr>
              <a:buSzPts val="3200"/>
              <a:buFont typeface="Gill Sans"/>
              <a:buNone/>
              <a:defRPr sz="3200">
                <a:solidFill>
                  <a:schemeClr val="dk1"/>
                </a:solidFill>
                <a:latin typeface="Gill Sans"/>
                <a:ea typeface="Gill Sans"/>
                <a:cs typeface="Gill Sans"/>
                <a:sym typeface="Gill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13"/>
          <p:cNvSpPr txBox="1">
            <a:spLocks noGrp="1"/>
          </p:cNvSpPr>
          <p:nvPr>
            <p:ph type="body" idx="1"/>
          </p:nvPr>
        </p:nvSpPr>
        <p:spPr>
          <a:xfrm>
            <a:off x="442912" y="1514475"/>
            <a:ext cx="11306176" cy="465137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000"/>
              </a:spcBef>
              <a:spcAft>
                <a:spcPts val="0"/>
              </a:spcAft>
              <a:buSzPts val="2400"/>
              <a:buNone/>
              <a:defRPr sz="2400" b="1">
                <a:solidFill>
                  <a:schemeClr val="accent2"/>
                </a:solidFill>
              </a:defRPr>
            </a:lvl1pPr>
            <a:lvl2pPr marL="914400" lvl="1" indent="-330200" algn="l">
              <a:lnSpc>
                <a:spcPct val="100000"/>
              </a:lnSpc>
              <a:spcBef>
                <a:spcPts val="1000"/>
              </a:spcBef>
              <a:spcAft>
                <a:spcPts val="0"/>
              </a:spcAft>
              <a:buClr>
                <a:schemeClr val="dk1"/>
              </a:buClr>
              <a:buSzPts val="1600"/>
              <a:buChar char="•"/>
              <a:defRPr>
                <a:solidFill>
                  <a:schemeClr val="dk1"/>
                </a:solidFill>
              </a:defRPr>
            </a:lvl2pPr>
            <a:lvl3pPr marL="1371600" lvl="2" indent="-330200" algn="l">
              <a:lnSpc>
                <a:spcPct val="100000"/>
              </a:lnSpc>
              <a:spcBef>
                <a:spcPts val="1000"/>
              </a:spcBef>
              <a:spcAft>
                <a:spcPts val="0"/>
              </a:spcAft>
              <a:buClr>
                <a:schemeClr val="dk1"/>
              </a:buClr>
              <a:buSzPts val="1600"/>
              <a:buChar char="•"/>
              <a:defRPr>
                <a:solidFill>
                  <a:schemeClr val="dk1"/>
                </a:solidFill>
              </a:defRPr>
            </a:lvl3pPr>
            <a:lvl4pPr marL="1828800" lvl="3" indent="-330200" algn="l">
              <a:lnSpc>
                <a:spcPct val="100000"/>
              </a:lnSpc>
              <a:spcBef>
                <a:spcPts val="1000"/>
              </a:spcBef>
              <a:spcAft>
                <a:spcPts val="0"/>
              </a:spcAft>
              <a:buClr>
                <a:schemeClr val="dk1"/>
              </a:buClr>
              <a:buSzPts val="1600"/>
              <a:buChar char="•"/>
              <a:defRPr>
                <a:solidFill>
                  <a:schemeClr val="dk1"/>
                </a:solidFill>
              </a:defRPr>
            </a:lvl4pPr>
            <a:lvl5pPr marL="2286000" lvl="4" indent="-330200" algn="l">
              <a:lnSpc>
                <a:spcPct val="100000"/>
              </a:lnSpc>
              <a:spcBef>
                <a:spcPts val="1000"/>
              </a:spcBef>
              <a:spcAft>
                <a:spcPts val="0"/>
              </a:spcAft>
              <a:buClr>
                <a:schemeClr val="dk1"/>
              </a:buClr>
              <a:buSzPts val="1600"/>
              <a:buChar char="•"/>
              <a:defRPr>
                <a:solidFill>
                  <a:schemeClr val="dk1"/>
                </a:solidFill>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94" name="Google Shape;94;p13"/>
          <p:cNvSpPr/>
          <p:nvPr/>
        </p:nvSpPr>
        <p:spPr>
          <a:xfrm>
            <a:off x="3324225" y="6343048"/>
            <a:ext cx="5543550" cy="36933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CA" sz="800" b="1">
                <a:solidFill>
                  <a:schemeClr val="accent3"/>
                </a:solidFill>
                <a:latin typeface="Calibri"/>
                <a:ea typeface="Calibri"/>
                <a:cs typeface="Calibri"/>
                <a:sym typeface="Calibri"/>
              </a:rPr>
              <a:t>All.Can is a multi-stakeholder initiative involving patient, clinical, academic and industry experts as well as policymakers. We aim to help define better solutions for sustainable cancer care and improve patient outcomes in the future. The All.Can initiative is made possible with financial support from Bristol-Myers Squibb (lead sponsor), Amgen, MSD and Johnson &amp; Johnson (co-sponsors). </a:t>
            </a:r>
            <a:endParaRPr sz="800">
              <a:solidFill>
                <a:schemeClr val="accent3"/>
              </a:solidFill>
              <a:latin typeface="Calibri"/>
              <a:ea typeface="Calibri"/>
              <a:cs typeface="Calibri"/>
              <a:sym typeface="Calibri"/>
            </a:endParaRPr>
          </a:p>
        </p:txBody>
      </p:sp>
      <p:sp>
        <p:nvSpPr>
          <p:cNvPr id="95" name="Google Shape;95;p13"/>
          <p:cNvSpPr/>
          <p:nvPr/>
        </p:nvSpPr>
        <p:spPr>
          <a:xfrm>
            <a:off x="11546358" y="6340244"/>
            <a:ext cx="374940" cy="374940"/>
          </a:xfrm>
          <a:prstGeom prst="arc">
            <a:avLst>
              <a:gd name="adj1" fmla="val 17411517"/>
              <a:gd name="adj2" fmla="val 12169790"/>
            </a:avLst>
          </a:prstGeom>
          <a:noFill/>
          <a:ln w="19050" cap="rnd"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Gill Sans"/>
              <a:ea typeface="Gill Sans"/>
              <a:cs typeface="Gill Sans"/>
              <a:sym typeface="Gill Sans"/>
            </a:endParaRPr>
          </a:p>
        </p:txBody>
      </p:sp>
      <p:sp>
        <p:nvSpPr>
          <p:cNvPr id="96" name="Google Shape;96;p13"/>
          <p:cNvSpPr/>
          <p:nvPr/>
        </p:nvSpPr>
        <p:spPr>
          <a:xfrm>
            <a:off x="11546358" y="6340244"/>
            <a:ext cx="374940" cy="374940"/>
          </a:xfrm>
          <a:prstGeom prst="arc">
            <a:avLst>
              <a:gd name="adj1" fmla="val 12999581"/>
              <a:gd name="adj2" fmla="val 16615108"/>
            </a:avLst>
          </a:prstGeom>
          <a:noFill/>
          <a:ln w="19050" cap="rnd"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Gill Sans"/>
              <a:ea typeface="Gill Sans"/>
              <a:cs typeface="Gill Sans"/>
              <a:sym typeface="Gill Sans"/>
            </a:endParaRPr>
          </a:p>
        </p:txBody>
      </p:sp>
      <p:pic>
        <p:nvPicPr>
          <p:cNvPr id="97" name="Google Shape;97;p13"/>
          <p:cNvPicPr preferRelativeResize="0"/>
          <p:nvPr/>
        </p:nvPicPr>
        <p:blipFill rotWithShape="1">
          <a:blip r:embed="rId2">
            <a:alphaModFix/>
          </a:blip>
          <a:srcRect t="65547" r="51170"/>
          <a:stretch/>
        </p:blipFill>
        <p:spPr>
          <a:xfrm>
            <a:off x="9041143" y="-1"/>
            <a:ext cx="3150857" cy="2312989"/>
          </a:xfrm>
          <a:prstGeom prst="rect">
            <a:avLst/>
          </a:prstGeom>
          <a:noFill/>
          <a:ln>
            <a:noFill/>
          </a:ln>
        </p:spPr>
      </p:pic>
      <p:pic>
        <p:nvPicPr>
          <p:cNvPr id="98" name="Google Shape;98;p13" descr="A close up of a logo&#10;&#10;Description generated with very high confidence"/>
          <p:cNvPicPr preferRelativeResize="0"/>
          <p:nvPr/>
        </p:nvPicPr>
        <p:blipFill rotWithShape="1">
          <a:blip r:embed="rId3">
            <a:alphaModFix/>
          </a:blip>
          <a:srcRect/>
          <a:stretch/>
        </p:blipFill>
        <p:spPr>
          <a:xfrm>
            <a:off x="442800" y="6297314"/>
            <a:ext cx="1701458" cy="46080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95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2231136" y="964692"/>
            <a:ext cx="7729728" cy="1188720"/>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5"/>
          <p:cNvSpPr txBox="1">
            <a:spLocks noGrp="1"/>
          </p:cNvSpPr>
          <p:nvPr>
            <p:ph type="body" idx="1"/>
          </p:nvPr>
        </p:nvSpPr>
        <p:spPr>
          <a:xfrm>
            <a:off x="1581912" y="2638044"/>
            <a:ext cx="4271771" cy="310198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42" name="Google Shape;42;p5"/>
          <p:cNvSpPr txBox="1">
            <a:spLocks noGrp="1"/>
          </p:cNvSpPr>
          <p:nvPr>
            <p:ph type="body" idx="2"/>
          </p:nvPr>
        </p:nvSpPr>
        <p:spPr>
          <a:xfrm>
            <a:off x="6338315" y="2638044"/>
            <a:ext cx="4270247" cy="310198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43" name="Google Shape;43;p5"/>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6"/>
          <p:cNvSpPr txBox="1">
            <a:spLocks noGrp="1"/>
          </p:cNvSpPr>
          <p:nvPr>
            <p:ph type="body" idx="1"/>
          </p:nvPr>
        </p:nvSpPr>
        <p:spPr>
          <a:xfrm>
            <a:off x="1583436" y="2313433"/>
            <a:ext cx="4270248" cy="704087"/>
          </a:xfrm>
          <a:prstGeom prst="rect">
            <a:avLst/>
          </a:prstGeom>
          <a:noFill/>
          <a:ln>
            <a:noFill/>
          </a:ln>
        </p:spPr>
        <p:txBody>
          <a:bodyPr spcFirstLastPara="1" wrap="square" lIns="91425" tIns="45700" rIns="91425" bIns="45700" anchor="b" anchorCtr="1">
            <a:normAutofit/>
          </a:bodyPr>
          <a:lstStyle>
            <a:lvl1pPr marL="457200" lvl="0" indent="-228600" algn="ctr">
              <a:lnSpc>
                <a:spcPct val="100000"/>
              </a:lnSpc>
              <a:spcBef>
                <a:spcPts val="1000"/>
              </a:spcBef>
              <a:spcAft>
                <a:spcPts val="0"/>
              </a:spcAft>
              <a:buSzPts val="1900"/>
              <a:buNone/>
              <a:defRPr sz="1900" b="0" cap="none">
                <a:solidFill>
                  <a:schemeClr val="dk2"/>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48" name="Google Shape;48;p6"/>
          <p:cNvSpPr txBox="1">
            <a:spLocks noGrp="1"/>
          </p:cNvSpPr>
          <p:nvPr>
            <p:ph type="body" idx="2"/>
          </p:nvPr>
        </p:nvSpPr>
        <p:spPr>
          <a:xfrm>
            <a:off x="1583436" y="3143250"/>
            <a:ext cx="4270248" cy="2596776"/>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49" name="Google Shape;49;p6"/>
          <p:cNvSpPr txBox="1">
            <a:spLocks noGrp="1"/>
          </p:cNvSpPr>
          <p:nvPr>
            <p:ph type="body" idx="3"/>
          </p:nvPr>
        </p:nvSpPr>
        <p:spPr>
          <a:xfrm>
            <a:off x="6338316" y="3143250"/>
            <a:ext cx="4253484" cy="2596776"/>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30200" algn="l">
              <a:lnSpc>
                <a:spcPct val="100000"/>
              </a:lnSpc>
              <a:spcBef>
                <a:spcPts val="1000"/>
              </a:spcBef>
              <a:spcAft>
                <a:spcPts val="0"/>
              </a:spcAft>
              <a:buSzPts val="16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50" name="Google Shape;50;p6"/>
          <p:cNvSpPr txBox="1">
            <a:spLocks noGrp="1"/>
          </p:cNvSpPr>
          <p:nvPr>
            <p:ph type="body" idx="4"/>
          </p:nvPr>
        </p:nvSpPr>
        <p:spPr>
          <a:xfrm>
            <a:off x="6338316" y="2313433"/>
            <a:ext cx="4270248" cy="704087"/>
          </a:xfrm>
          <a:prstGeom prst="rect">
            <a:avLst/>
          </a:prstGeom>
          <a:noFill/>
          <a:ln>
            <a:noFill/>
          </a:ln>
        </p:spPr>
        <p:txBody>
          <a:bodyPr spcFirstLastPara="1" wrap="square" lIns="91425" tIns="45700" rIns="91425" bIns="45700" anchor="b" anchorCtr="1">
            <a:normAutofit/>
          </a:bodyPr>
          <a:lstStyle>
            <a:lvl1pPr marL="457200" lvl="0" indent="-228600" algn="ctr">
              <a:lnSpc>
                <a:spcPct val="100000"/>
              </a:lnSpc>
              <a:spcBef>
                <a:spcPts val="1000"/>
              </a:spcBef>
              <a:spcAft>
                <a:spcPts val="0"/>
              </a:spcAft>
              <a:buSzPts val="1900"/>
              <a:buNone/>
              <a:defRPr sz="1900" b="0" cap="none">
                <a:solidFill>
                  <a:schemeClr val="dk2"/>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51" name="Google Shape;51;p6"/>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
        <p:nvSpPr>
          <p:cNvPr id="54" name="Google Shape;54;p6"/>
          <p:cNvSpPr txBox="1">
            <a:spLocks noGrp="1"/>
          </p:cNvSpPr>
          <p:nvPr>
            <p:ph type="title"/>
          </p:nvPr>
        </p:nvSpPr>
        <p:spPr>
          <a:xfrm>
            <a:off x="2231136" y="964692"/>
            <a:ext cx="7729728" cy="1188720"/>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7"/>
          <p:cNvSpPr txBox="1">
            <a:spLocks noGrp="1"/>
          </p:cNvSpPr>
          <p:nvPr>
            <p:ph type="title"/>
          </p:nvPr>
        </p:nvSpPr>
        <p:spPr>
          <a:xfrm>
            <a:off x="2231136" y="964692"/>
            <a:ext cx="7729728" cy="1188720"/>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7"/>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8"/>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9"/>
          <p:cNvSpPr/>
          <p:nvPr/>
        </p:nvSpPr>
        <p:spPr>
          <a:xfrm>
            <a:off x="6096000" y="0"/>
            <a:ext cx="6096000" cy="6858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9"/>
          <p:cNvSpPr txBox="1">
            <a:spLocks noGrp="1"/>
          </p:cNvSpPr>
          <p:nvPr>
            <p:ph type="title"/>
          </p:nvPr>
        </p:nvSpPr>
        <p:spPr>
          <a:xfrm>
            <a:off x="804672" y="2243828"/>
            <a:ext cx="4486656" cy="1141497"/>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rm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9"/>
          <p:cNvSpPr txBox="1">
            <a:spLocks noGrp="1"/>
          </p:cNvSpPr>
          <p:nvPr>
            <p:ph type="body" idx="1"/>
          </p:nvPr>
        </p:nvSpPr>
        <p:spPr>
          <a:xfrm>
            <a:off x="6736080" y="804672"/>
            <a:ext cx="4815840" cy="5248656"/>
          </a:xfrm>
          <a:prstGeom prst="rect">
            <a:avLst/>
          </a:prstGeom>
          <a:noFill/>
          <a:ln>
            <a:noFill/>
          </a:ln>
        </p:spPr>
        <p:txBody>
          <a:bodyPr spcFirstLastPara="1" wrap="square" lIns="91425" tIns="45700" rIns="91425" bIns="45700" anchor="t" anchorCtr="0">
            <a:normAutofit/>
          </a:bodyPr>
          <a:lstStyle>
            <a:lvl1pPr marL="457200" lvl="0" indent="-349250" algn="l">
              <a:lnSpc>
                <a:spcPct val="100000"/>
              </a:lnSpc>
              <a:spcBef>
                <a:spcPts val="1000"/>
              </a:spcBef>
              <a:spcAft>
                <a:spcPts val="0"/>
              </a:spcAft>
              <a:buSzPts val="1900"/>
              <a:buChar char="•"/>
              <a:defRPr sz="1900">
                <a:solidFill>
                  <a:schemeClr val="dk1"/>
                </a:solidFill>
              </a:defRPr>
            </a:lvl1pPr>
            <a:lvl2pPr marL="914400" lvl="1" indent="-330200" algn="l">
              <a:lnSpc>
                <a:spcPct val="100000"/>
              </a:lnSpc>
              <a:spcBef>
                <a:spcPts val="1000"/>
              </a:spcBef>
              <a:spcAft>
                <a:spcPts val="0"/>
              </a:spcAft>
              <a:buSzPts val="1600"/>
              <a:buChar char="•"/>
              <a:defRPr sz="1600">
                <a:solidFill>
                  <a:schemeClr val="dk1"/>
                </a:solidFill>
              </a:defRPr>
            </a:lvl2pPr>
            <a:lvl3pPr marL="1371600" lvl="2" indent="-330200" algn="l">
              <a:lnSpc>
                <a:spcPct val="100000"/>
              </a:lnSpc>
              <a:spcBef>
                <a:spcPts val="1000"/>
              </a:spcBef>
              <a:spcAft>
                <a:spcPts val="0"/>
              </a:spcAft>
              <a:buSzPts val="1600"/>
              <a:buChar char="•"/>
              <a:defRPr sz="1600">
                <a:solidFill>
                  <a:schemeClr val="dk1"/>
                </a:solidFill>
              </a:defRPr>
            </a:lvl3pPr>
            <a:lvl4pPr marL="1828800" lvl="3" indent="-330200" algn="l">
              <a:lnSpc>
                <a:spcPct val="100000"/>
              </a:lnSpc>
              <a:spcBef>
                <a:spcPts val="1000"/>
              </a:spcBef>
              <a:spcAft>
                <a:spcPts val="0"/>
              </a:spcAft>
              <a:buSzPts val="1600"/>
              <a:buChar char="•"/>
              <a:defRPr sz="1600">
                <a:solidFill>
                  <a:schemeClr val="dk1"/>
                </a:solidFill>
              </a:defRPr>
            </a:lvl4pPr>
            <a:lvl5pPr marL="2286000" lvl="4" indent="-330200" algn="l">
              <a:lnSpc>
                <a:spcPct val="100000"/>
              </a:lnSpc>
              <a:spcBef>
                <a:spcPts val="1000"/>
              </a:spcBef>
              <a:spcAft>
                <a:spcPts val="0"/>
              </a:spcAft>
              <a:buSzPts val="1600"/>
              <a:buChar char="•"/>
              <a:defRPr sz="1600">
                <a:solidFill>
                  <a:schemeClr val="dk1"/>
                </a:solidFill>
              </a:defRPr>
            </a:lvl5pPr>
            <a:lvl6pPr marL="2743200" lvl="5" indent="-330200" algn="l">
              <a:lnSpc>
                <a:spcPct val="100000"/>
              </a:lnSpc>
              <a:spcBef>
                <a:spcPts val="1000"/>
              </a:spcBef>
              <a:spcAft>
                <a:spcPts val="0"/>
              </a:spcAft>
              <a:buSzPts val="1600"/>
              <a:buChar char="•"/>
              <a:defRPr sz="1600"/>
            </a:lvl6pPr>
            <a:lvl7pPr marL="3200400" lvl="6" indent="-330200" algn="l">
              <a:lnSpc>
                <a:spcPct val="100000"/>
              </a:lnSpc>
              <a:spcBef>
                <a:spcPts val="1000"/>
              </a:spcBef>
              <a:spcAft>
                <a:spcPts val="0"/>
              </a:spcAft>
              <a:buSzPts val="1600"/>
              <a:buChar char="•"/>
              <a:defRPr sz="1600"/>
            </a:lvl7pPr>
            <a:lvl8pPr marL="3657600" lvl="7" indent="-330200" algn="l">
              <a:lnSpc>
                <a:spcPct val="100000"/>
              </a:lnSpc>
              <a:spcBef>
                <a:spcPts val="1000"/>
              </a:spcBef>
              <a:spcAft>
                <a:spcPts val="0"/>
              </a:spcAft>
              <a:buSzPts val="1600"/>
              <a:buChar char="•"/>
              <a:defRPr sz="1600"/>
            </a:lvl8pPr>
            <a:lvl9pPr marL="4114800" lvl="8" indent="-330200" algn="l">
              <a:lnSpc>
                <a:spcPct val="100000"/>
              </a:lnSpc>
              <a:spcBef>
                <a:spcPts val="1000"/>
              </a:spcBef>
              <a:spcAft>
                <a:spcPts val="0"/>
              </a:spcAft>
              <a:buSzPts val="1600"/>
              <a:buChar char="•"/>
              <a:defRPr sz="1600"/>
            </a:lvl9pPr>
          </a:lstStyle>
          <a:p>
            <a:endParaRPr/>
          </a:p>
        </p:txBody>
      </p:sp>
      <p:sp>
        <p:nvSpPr>
          <p:cNvPr id="68" name="Google Shape;68;p9"/>
          <p:cNvSpPr txBox="1">
            <a:spLocks noGrp="1"/>
          </p:cNvSpPr>
          <p:nvPr>
            <p:ph type="body" idx="2"/>
          </p:nvPr>
        </p:nvSpPr>
        <p:spPr>
          <a:xfrm>
            <a:off x="1115568" y="3549918"/>
            <a:ext cx="3794760" cy="2194036"/>
          </a:xfrm>
          <a:prstGeom prst="rect">
            <a:avLst/>
          </a:prstGeom>
          <a:noFill/>
          <a:ln>
            <a:noFill/>
          </a:ln>
        </p:spPr>
        <p:txBody>
          <a:bodyPr spcFirstLastPara="1" wrap="square" lIns="91425" tIns="45700" rIns="91425" bIns="45700" anchor="t" anchorCtr="1">
            <a:normAutofit/>
          </a:bodyPr>
          <a:lstStyle>
            <a:lvl1pPr marL="457200" lvl="0" indent="-228600" algn="ctr">
              <a:lnSpc>
                <a:spcPct val="100000"/>
              </a:lnSpc>
              <a:spcBef>
                <a:spcPts val="1000"/>
              </a:spcBef>
              <a:spcAft>
                <a:spcPts val="0"/>
              </a:spcAft>
              <a:buSzPts val="1500"/>
              <a:buNone/>
              <a:defRPr sz="1500">
                <a:solidFill>
                  <a:schemeClr val="dk1"/>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69" name="Google Shape;69;p9"/>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9"/>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808523" y="2243828"/>
            <a:ext cx="4494998" cy="1134640"/>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0"/>
          <p:cNvSpPr>
            <a:spLocks noGrp="1"/>
          </p:cNvSpPr>
          <p:nvPr>
            <p:ph type="pic" idx="2"/>
          </p:nvPr>
        </p:nvSpPr>
        <p:spPr>
          <a:xfrm>
            <a:off x="6095999" y="0"/>
            <a:ext cx="6102097" cy="6858000"/>
          </a:xfrm>
          <a:prstGeom prst="rect">
            <a:avLst/>
          </a:prstGeom>
          <a:solidFill>
            <a:srgbClr val="D8D8D8"/>
          </a:solidFill>
          <a:ln>
            <a:noFill/>
          </a:ln>
        </p:spPr>
      </p:sp>
      <p:sp>
        <p:nvSpPr>
          <p:cNvPr id="75" name="Google Shape;75;p10"/>
          <p:cNvSpPr txBox="1">
            <a:spLocks noGrp="1"/>
          </p:cNvSpPr>
          <p:nvPr>
            <p:ph type="body" idx="1"/>
          </p:nvPr>
        </p:nvSpPr>
        <p:spPr>
          <a:xfrm>
            <a:off x="1115568" y="3549918"/>
            <a:ext cx="3794760" cy="2194037"/>
          </a:xfrm>
          <a:prstGeom prst="rect">
            <a:avLst/>
          </a:prstGeom>
          <a:noFill/>
          <a:ln>
            <a:noFill/>
          </a:ln>
        </p:spPr>
        <p:txBody>
          <a:bodyPr spcFirstLastPara="1" wrap="square" lIns="91425" tIns="45700" rIns="91425" bIns="45700" anchor="t" anchorCtr="1">
            <a:normAutofit/>
          </a:bodyPr>
          <a:lstStyle>
            <a:lvl1pPr marL="457200" lvl="0" indent="-228600" algn="ctr">
              <a:lnSpc>
                <a:spcPct val="100000"/>
              </a:lnSpc>
              <a:spcBef>
                <a:spcPts val="1000"/>
              </a:spcBef>
              <a:spcAft>
                <a:spcPts val="0"/>
              </a:spcAft>
              <a:buSzPts val="1500"/>
              <a:buNone/>
              <a:defRPr sz="1500">
                <a:solidFill>
                  <a:schemeClr val="dk1"/>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76" name="Google Shape;76;p10"/>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2231136" y="964692"/>
            <a:ext cx="7729728" cy="1188720"/>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1"/>
          <p:cNvSpPr txBox="1">
            <a:spLocks noGrp="1"/>
          </p:cNvSpPr>
          <p:nvPr>
            <p:ph type="body" idx="1"/>
          </p:nvPr>
        </p:nvSpPr>
        <p:spPr>
          <a:xfrm rot="5400000">
            <a:off x="4545009" y="324172"/>
            <a:ext cx="3101983" cy="7729728"/>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82" name="Google Shape;82;p1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6810676" y="2779696"/>
            <a:ext cx="4983480" cy="1298608"/>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12"/>
          <p:cNvSpPr txBox="1">
            <a:spLocks noGrp="1"/>
          </p:cNvSpPr>
          <p:nvPr>
            <p:ph type="body" idx="1"/>
          </p:nvPr>
        </p:nvSpPr>
        <p:spPr>
          <a:xfrm rot="5400000">
            <a:off x="2838641" y="329756"/>
            <a:ext cx="4983480" cy="6198489"/>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88" name="Google Shape;88;p12"/>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2231136" y="964692"/>
            <a:ext cx="7729728" cy="1188720"/>
          </a:xfrm>
          <a:prstGeom prst="rect">
            <a:avLst/>
          </a:prstGeom>
          <a:solidFill>
            <a:schemeClr val="lt1"/>
          </a:solidFill>
          <a:ln w="31750" cap="sq" cmpd="sng">
            <a:solidFill>
              <a:srgbClr val="3F3F3F"/>
            </a:solidFill>
            <a:prstDash val="solid"/>
            <a:miter lim="800000"/>
            <a:headEnd type="none" w="sm" len="sm"/>
            <a:tailEnd type="none" w="sm" len="sm"/>
          </a:ln>
        </p:spPr>
        <p:txBody>
          <a:bodyPr spcFirstLastPara="1" wrap="square" lIns="182875" tIns="182875" rIns="182875" bIns="182875" anchor="ctr" anchorCtr="0">
            <a:normAutofit/>
          </a:bodyPr>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262626"/>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9pPr>
          </a:lstStyle>
          <a:p>
            <a:endParaRPr/>
          </a:p>
        </p:txBody>
      </p:sp>
      <p:sp>
        <p:nvSpPr>
          <p:cNvPr id="12" name="Google Shape;12;p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3" name="Google Shape;13;p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4" name="Google Shape;14;p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en-CA"/>
              <a:t>‹#›</a:t>
            </a:fld>
            <a:endParaRPr/>
          </a:p>
        </p:txBody>
      </p:sp>
      <p:sp>
        <p:nvSpPr>
          <p:cNvPr id="15" name="Google Shape;15;p1"/>
          <p:cNvSpPr txBox="1"/>
          <p:nvPr/>
        </p:nvSpPr>
        <p:spPr>
          <a:xfrm>
            <a:off x="11477269" y="6416804"/>
            <a:ext cx="513119" cy="21544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None/>
            </a:pPr>
            <a:fld id="{00000000-1234-1234-1234-123412341234}" type="slidenum">
              <a:rPr lang="en-CA" sz="1400" b="1" i="0" u="none" strike="noStrike" cap="none">
                <a:solidFill>
                  <a:schemeClr val="dk1"/>
                </a:solidFill>
                <a:latin typeface="Gill Sans"/>
                <a:ea typeface="Gill Sans"/>
                <a:cs typeface="Gill Sans"/>
                <a:sym typeface="Gill Sans"/>
              </a:rPr>
              <a:t>‹#›</a:t>
            </a:fld>
            <a:endParaRPr sz="1400" b="1" i="0" u="none" strike="noStrike" cap="none">
              <a:solidFill>
                <a:schemeClr val="dk1"/>
              </a:solidFill>
              <a:latin typeface="Gill Sans"/>
              <a:ea typeface="Gill Sans"/>
              <a:cs typeface="Gill Sans"/>
              <a:sym typeface="Gill Sans"/>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6"/>
          <p:cNvSpPr txBox="1"/>
          <p:nvPr/>
        </p:nvSpPr>
        <p:spPr>
          <a:xfrm>
            <a:off x="323953" y="258799"/>
            <a:ext cx="4495904" cy="541466"/>
          </a:xfrm>
          <a:prstGeom prst="rect">
            <a:avLst/>
          </a:prstGeom>
          <a:solidFill>
            <a:schemeClr val="lt1"/>
          </a:solidFill>
          <a:ln>
            <a:noFill/>
          </a:ln>
        </p:spPr>
        <p:txBody>
          <a:bodyPr spcFirstLastPara="1" wrap="square" lIns="182875" tIns="182875" rIns="182875" bIns="182875" anchor="ctr" anchorCtr="0">
            <a:noAutofit/>
          </a:bodyPr>
          <a:lstStyle/>
          <a:p>
            <a:pPr algn="ctr"/>
            <a:r>
              <a:rPr lang="fr-CA" sz="1800" kern="0" dirty="0">
                <a:effectLst/>
                <a:latin typeface="Gill Sans MT" panose="020B0502020104020203" pitchFamily="34" charset="77"/>
                <a:ea typeface="Calibri" panose="020F0502020204030204" pitchFamily="34" charset="0"/>
                <a:cs typeface="Times New Roman" panose="02020603050405020304" pitchFamily="18" charset="0"/>
              </a:rPr>
              <a:t>PLAN STRATÉGIQUE TRIENNAL D’ACC</a:t>
            </a:r>
            <a:endParaRPr lang="en-CA" sz="1800"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0" name="Google Shape;130;p16"/>
          <p:cNvSpPr/>
          <p:nvPr/>
        </p:nvSpPr>
        <p:spPr>
          <a:xfrm>
            <a:off x="323953" y="258799"/>
            <a:ext cx="4495904" cy="541466"/>
          </a:xfrm>
          <a:prstGeom prst="roundRect">
            <a:avLst>
              <a:gd name="adj" fmla="val 16667"/>
            </a:avLst>
          </a:prstGeom>
          <a:noFill/>
          <a:ln w="28575" cap="flat" cmpd="sng">
            <a:solidFill>
              <a:srgbClr val="FBBE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
        <p:nvSpPr>
          <p:cNvPr id="131" name="Google Shape;131;p16"/>
          <p:cNvSpPr txBox="1">
            <a:spLocks noGrp="1"/>
          </p:cNvSpPr>
          <p:nvPr>
            <p:ph type="body" idx="1"/>
          </p:nvPr>
        </p:nvSpPr>
        <p:spPr>
          <a:xfrm>
            <a:off x="320298" y="800265"/>
            <a:ext cx="9448340" cy="2465105"/>
          </a:xfrm>
          <a:prstGeom prst="rect">
            <a:avLst/>
          </a:prstGeom>
          <a:noFill/>
          <a:ln>
            <a:noFill/>
          </a:ln>
        </p:spPr>
        <p:txBody>
          <a:bodyPr spcFirstLastPara="1" wrap="square" lIns="91425" tIns="45700" rIns="91425" bIns="45700" anchor="t" anchorCtr="0">
            <a:noAutofit/>
          </a:bodyPr>
          <a:lstStyle/>
          <a:p>
            <a:pPr marL="114300" indent="0">
              <a:buNone/>
            </a:pPr>
            <a:r>
              <a:rPr lang="fr-CA" sz="1800" b="1" kern="0" dirty="0">
                <a:effectLst/>
                <a:latin typeface="Gill Sans MT" panose="020B0502020104020203" pitchFamily="34" charset="77"/>
                <a:ea typeface="Calibri" panose="020F0502020204030204" pitchFamily="34" charset="0"/>
                <a:cs typeface="Times New Roman" panose="02020603050405020304" pitchFamily="18" charset="0"/>
              </a:rPr>
              <a:t>Vision</a:t>
            </a:r>
            <a:r>
              <a:rPr lang="fr-CA" sz="1800" kern="0" dirty="0">
                <a:effectLst/>
                <a:latin typeface="Gill Sans MT" panose="020B0502020104020203" pitchFamily="34" charset="77"/>
                <a:ea typeface="Calibri" panose="020F0502020204030204" pitchFamily="34" charset="0"/>
                <a:cs typeface="Times New Roman" panose="02020603050405020304" pitchFamily="18" charset="0"/>
              </a:rPr>
              <a:t> : Chaque Canadien, chaque Canadienne peut accéder à un système de soins de santé intégré; obtenir un diagnostic de cancer rapide, précis et approprié; et obtenir les résultats qui comptent le plus pour lui ou elle.</a:t>
            </a:r>
            <a:endParaRPr lang="en-CA" sz="1800" kern="100" dirty="0">
              <a:effectLst/>
              <a:latin typeface="Gill Sans MT" panose="020B0502020104020203" pitchFamily="34" charset="77"/>
              <a:ea typeface="Calibri" panose="020F0502020204030204" pitchFamily="34" charset="0"/>
              <a:cs typeface="Times New Roman" panose="02020603050405020304" pitchFamily="18" charset="0"/>
            </a:endParaRPr>
          </a:p>
          <a:p>
            <a:pPr marL="114300" indent="0">
              <a:buNone/>
            </a:pPr>
            <a:r>
              <a:rPr lang="fr-CA" sz="1800" b="1" kern="0" dirty="0">
                <a:effectLst/>
                <a:latin typeface="Gill Sans MT" panose="020B0502020104020203" pitchFamily="34" charset="77"/>
                <a:ea typeface="Calibri" panose="020F0502020204030204" pitchFamily="34" charset="0"/>
                <a:cs typeface="Times New Roman" panose="02020603050405020304" pitchFamily="18" charset="0"/>
              </a:rPr>
              <a:t>Mission</a:t>
            </a:r>
            <a:r>
              <a:rPr lang="fr-CA" sz="1800" kern="0" dirty="0">
                <a:effectLst/>
                <a:latin typeface="Gill Sans MT" panose="020B0502020104020203" pitchFamily="34" charset="77"/>
                <a:ea typeface="Calibri" panose="020F0502020204030204" pitchFamily="34" charset="0"/>
                <a:cs typeface="Times New Roman" panose="02020603050405020304" pitchFamily="18" charset="0"/>
              </a:rPr>
              <a:t> : Dirigé par des groupes de patients et patientes et des personnes ayant vécu un cancer, </a:t>
            </a:r>
            <a:endParaRPr dirty="0"/>
          </a:p>
        </p:txBody>
      </p:sp>
      <p:sp>
        <p:nvSpPr>
          <p:cNvPr id="132" name="Google Shape;132;p16"/>
          <p:cNvSpPr/>
          <p:nvPr/>
        </p:nvSpPr>
        <p:spPr>
          <a:xfrm>
            <a:off x="1403708" y="3969226"/>
            <a:ext cx="1784665" cy="1560123"/>
          </a:xfrm>
          <a:prstGeom prst="flowChartAlternateProcess">
            <a:avLst/>
          </a:prstGeom>
          <a:solidFill>
            <a:srgbClr val="FBBE5E"/>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algn="ctr"/>
            <a:r>
              <a:rPr lang="fr-CA" b="1" kern="0" dirty="0">
                <a:effectLst/>
                <a:latin typeface="Gill Sans MT" panose="020B0502020104020203" pitchFamily="34" charset="77"/>
                <a:ea typeface="Calibri" panose="020F0502020204030204" pitchFamily="34" charset="0"/>
                <a:cs typeface="Times New Roman" panose="02020603050405020304" pitchFamily="18" charset="0"/>
              </a:rPr>
              <a:t>Améliorer les connaissances, le comportement et la disponibilité des prestataires de soins primaires</a:t>
            </a:r>
            <a:endParaRPr lang="en-CA"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3" name="Google Shape;133;p16"/>
          <p:cNvSpPr/>
          <p:nvPr/>
        </p:nvSpPr>
        <p:spPr>
          <a:xfrm>
            <a:off x="5089930" y="3969226"/>
            <a:ext cx="1908713" cy="1560122"/>
          </a:xfrm>
          <a:prstGeom prst="flowChartAlternateProcess">
            <a:avLst/>
          </a:prstGeom>
          <a:solidFill>
            <a:srgbClr val="FBBE5E"/>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algn="ctr"/>
            <a:r>
              <a:rPr lang="fr-CA" b="1" kern="0" dirty="0">
                <a:effectLst/>
                <a:latin typeface="Gill Sans MT" panose="020B0502020104020203" pitchFamily="34" charset="77"/>
                <a:ea typeface="Calibri" panose="020F0502020204030204" pitchFamily="34" charset="0"/>
                <a:cs typeface="Times New Roman" panose="02020603050405020304" pitchFamily="18" charset="0"/>
              </a:rPr>
              <a:t>Préconiser des informations pertinentes et des technologies de communication efficaces et équitables</a:t>
            </a:r>
            <a:endParaRPr lang="en-CA"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4" name="Google Shape;134;p16"/>
          <p:cNvSpPr/>
          <p:nvPr/>
        </p:nvSpPr>
        <p:spPr>
          <a:xfrm>
            <a:off x="3281184" y="3969226"/>
            <a:ext cx="1725519" cy="1560122"/>
          </a:xfrm>
          <a:prstGeom prst="flowChartAlternateProcess">
            <a:avLst/>
          </a:prstGeom>
          <a:solidFill>
            <a:srgbClr val="45BDD0">
              <a:alpha val="63921"/>
            </a:srgbClr>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algn="ctr"/>
            <a:r>
              <a:rPr lang="fr-CA" b="1" kern="0" dirty="0">
                <a:effectLst/>
                <a:latin typeface="Gill Sans MT" panose="020B0502020104020203" pitchFamily="34" charset="77"/>
                <a:ea typeface="Calibri" panose="020F0502020204030204" pitchFamily="34" charset="0"/>
                <a:cs typeface="Times New Roman" panose="02020603050405020304" pitchFamily="18" charset="0"/>
              </a:rPr>
              <a:t>Assurer des soins continus, notamment par l’orientation des patients et patientes</a:t>
            </a:r>
            <a:endParaRPr lang="en-CA"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5" name="Google Shape;135;p16"/>
          <p:cNvSpPr/>
          <p:nvPr/>
        </p:nvSpPr>
        <p:spPr>
          <a:xfrm>
            <a:off x="7120483" y="3969226"/>
            <a:ext cx="1725520" cy="1560122"/>
          </a:xfrm>
          <a:prstGeom prst="flowChartAlternateProcess">
            <a:avLst/>
          </a:prstGeom>
          <a:solidFill>
            <a:srgbClr val="45BDD0">
              <a:alpha val="63921"/>
            </a:srgbClr>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algn="ctr"/>
            <a:r>
              <a:rPr lang="fr-CA" b="1" kern="0" dirty="0">
                <a:effectLst/>
                <a:latin typeface="Gill Sans MT" panose="020B0502020104020203" pitchFamily="34" charset="77"/>
                <a:ea typeface="Calibri" panose="020F0502020204030204" pitchFamily="34" charset="0"/>
                <a:cs typeface="Times New Roman" panose="02020603050405020304" pitchFamily="18" charset="0"/>
              </a:rPr>
              <a:t>Encourager les mesures de soutien psychosocial</a:t>
            </a:r>
            <a:endParaRPr lang="en-CA"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6" name="Google Shape;136;p16"/>
          <p:cNvSpPr/>
          <p:nvPr/>
        </p:nvSpPr>
        <p:spPr>
          <a:xfrm>
            <a:off x="8929229" y="3970332"/>
            <a:ext cx="1725520" cy="1560122"/>
          </a:xfrm>
          <a:prstGeom prst="flowChartAlternateProcess">
            <a:avLst/>
          </a:prstGeom>
          <a:solidFill>
            <a:srgbClr val="FBBE5E"/>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algn="ctr"/>
            <a:r>
              <a:rPr lang="fr-CA" b="1" kern="0" dirty="0">
                <a:effectLst/>
                <a:latin typeface="Gill Sans MT" panose="020B0502020104020203" pitchFamily="34" charset="77"/>
                <a:ea typeface="Calibri" panose="020F0502020204030204" pitchFamily="34" charset="0"/>
                <a:cs typeface="Times New Roman" panose="02020603050405020304" pitchFamily="18" charset="0"/>
              </a:rPr>
              <a:t>Promouvoir les cadres d’évaluation de la qualité et des performances</a:t>
            </a:r>
            <a:endParaRPr lang="en-CA"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7" name="Google Shape;137;p16"/>
          <p:cNvSpPr/>
          <p:nvPr/>
        </p:nvSpPr>
        <p:spPr>
          <a:xfrm>
            <a:off x="1404731" y="5627238"/>
            <a:ext cx="9250018" cy="517525"/>
          </a:xfrm>
          <a:prstGeom prst="roundRect">
            <a:avLst>
              <a:gd name="adj" fmla="val 16667"/>
            </a:avLst>
          </a:prstGeom>
          <a:solidFill>
            <a:srgbClr val="C2E9F0"/>
          </a:solidFill>
          <a:ln w="127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algn="ctr"/>
            <a:r>
              <a:rPr lang="fr-CA" sz="1800" b="1" kern="0"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Renforcer les capacités d’</a:t>
            </a:r>
            <a:r>
              <a:rPr lang="fr-CA" sz="1800" b="1" kern="0" dirty="0" err="1">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All.Can</a:t>
            </a:r>
            <a:r>
              <a:rPr lang="fr-CA" sz="1800" b="1" kern="0" dirty="0">
                <a:solidFill>
                  <a:srgbClr val="000000"/>
                </a:solidFill>
                <a:effectLst/>
                <a:latin typeface="Gill Sans MT" panose="020B0502020104020203" pitchFamily="34" charset="77"/>
                <a:ea typeface="Calibri" panose="020F0502020204030204" pitchFamily="34" charset="0"/>
                <a:cs typeface="Times New Roman" panose="02020603050405020304" pitchFamily="18" charset="0"/>
              </a:rPr>
              <a:t> Canada</a:t>
            </a:r>
            <a:endParaRPr lang="en-CA" sz="1800"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38" name="Google Shape;138;p16"/>
          <p:cNvSpPr/>
          <p:nvPr/>
        </p:nvSpPr>
        <p:spPr>
          <a:xfrm>
            <a:off x="856970" y="3922848"/>
            <a:ext cx="444170" cy="2222589"/>
          </a:xfrm>
          <a:prstGeom prst="flowChartAlternateProcess">
            <a:avLst/>
          </a:prstGeom>
          <a:solidFill>
            <a:srgbClr val="217583"/>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Gill Sans"/>
              <a:ea typeface="Gill Sans"/>
              <a:cs typeface="Gill Sans"/>
              <a:sym typeface="Gill Sans"/>
            </a:endParaRPr>
          </a:p>
        </p:txBody>
      </p:sp>
      <p:sp>
        <p:nvSpPr>
          <p:cNvPr id="139" name="Google Shape;139;p16"/>
          <p:cNvSpPr/>
          <p:nvPr/>
        </p:nvSpPr>
        <p:spPr>
          <a:xfrm>
            <a:off x="10776589" y="3922848"/>
            <a:ext cx="444170" cy="2222588"/>
          </a:xfrm>
          <a:prstGeom prst="flowChartAlternateProcess">
            <a:avLst/>
          </a:prstGeom>
          <a:solidFill>
            <a:srgbClr val="217583"/>
          </a:solidFill>
          <a:ln w="12700" cap="flat" cmpd="sng">
            <a:solidFill>
              <a:srgbClr val="7070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Gill Sans"/>
              <a:ea typeface="Gill Sans"/>
              <a:cs typeface="Gill Sans"/>
              <a:sym typeface="Gill Sans"/>
            </a:endParaRPr>
          </a:p>
        </p:txBody>
      </p:sp>
      <p:sp>
        <p:nvSpPr>
          <p:cNvPr id="140" name="Google Shape;140;p16"/>
          <p:cNvSpPr txBox="1"/>
          <p:nvPr/>
        </p:nvSpPr>
        <p:spPr>
          <a:xfrm rot="-5400000">
            <a:off x="505046" y="4666251"/>
            <a:ext cx="1141609" cy="400069"/>
          </a:xfrm>
          <a:prstGeom prst="rect">
            <a:avLst/>
          </a:prstGeom>
          <a:noFill/>
          <a:ln>
            <a:noFill/>
          </a:ln>
        </p:spPr>
        <p:txBody>
          <a:bodyPr spcFirstLastPara="1" wrap="square" lIns="91425" tIns="45700" rIns="91425" bIns="45700" anchor="t" anchorCtr="0">
            <a:spAutoFit/>
          </a:bodyPr>
          <a:lstStyle/>
          <a:p>
            <a:r>
              <a:rPr lang="fr-CA" sz="2000" b="1" kern="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rPr>
              <a:t>Équité</a:t>
            </a:r>
            <a:endParaRPr lang="en-CA" sz="2000" b="1" kern="10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41" name="Google Shape;141;p16"/>
          <p:cNvSpPr txBox="1"/>
          <p:nvPr/>
        </p:nvSpPr>
        <p:spPr>
          <a:xfrm rot="-5400000">
            <a:off x="10430684" y="4669065"/>
            <a:ext cx="1135980" cy="400069"/>
          </a:xfrm>
          <a:prstGeom prst="rect">
            <a:avLst/>
          </a:prstGeom>
          <a:noFill/>
          <a:ln>
            <a:noFill/>
          </a:ln>
        </p:spPr>
        <p:txBody>
          <a:bodyPr spcFirstLastPara="1" wrap="square" lIns="91425" tIns="45700" rIns="91425" bIns="45700" anchor="t" anchorCtr="0">
            <a:spAutoFit/>
          </a:bodyPr>
          <a:lstStyle/>
          <a:p>
            <a:r>
              <a:rPr lang="fr-CA" sz="2000" b="1" kern="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rPr>
              <a:t>Équité</a:t>
            </a:r>
            <a:endParaRPr lang="en-CA" sz="2000" b="1" kern="10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35069252-C11A-9E76-F916-62E7F876CB35}"/>
              </a:ext>
            </a:extLst>
          </p:cNvPr>
          <p:cNvSpPr txBox="1"/>
          <p:nvPr/>
        </p:nvSpPr>
        <p:spPr>
          <a:xfrm>
            <a:off x="320298" y="2136385"/>
            <a:ext cx="11551404" cy="1754326"/>
          </a:xfrm>
          <a:prstGeom prst="rect">
            <a:avLst/>
          </a:prstGeom>
          <a:noFill/>
        </p:spPr>
        <p:txBody>
          <a:bodyPr wrap="square">
            <a:spAutoFit/>
          </a:bodyPr>
          <a:lstStyle/>
          <a:p>
            <a:pPr marL="114300" indent="0">
              <a:buNone/>
            </a:pPr>
            <a:r>
              <a:rPr lang="fr-CA" sz="1800" kern="0" dirty="0" err="1">
                <a:effectLst/>
                <a:latin typeface="Gill Sans MT" panose="020B0502020104020203" pitchFamily="34" charset="77"/>
                <a:ea typeface="Calibri" panose="020F0502020204030204" pitchFamily="34" charset="0"/>
                <a:cs typeface="Times New Roman" panose="02020603050405020304" pitchFamily="18" charset="0"/>
              </a:rPr>
              <a:t>All.Can</a:t>
            </a:r>
            <a:r>
              <a:rPr lang="fr-CA" sz="1800" kern="0" dirty="0">
                <a:effectLst/>
                <a:latin typeface="Gill Sans MT" panose="020B0502020104020203" pitchFamily="34" charset="77"/>
                <a:ea typeface="Calibri" panose="020F0502020204030204" pitchFamily="34" charset="0"/>
                <a:cs typeface="Times New Roman" panose="02020603050405020304" pitchFamily="18" charset="0"/>
              </a:rPr>
              <a:t> Canada est un réseau national multilatéral pour l’efficacité des traitements du cancer, dont l’objectif préliminaire est d’optimiser l’accès aux soins oncologiques grâce à un diagnostic rapide, précis et approprié.</a:t>
            </a:r>
            <a:endParaRPr lang="fr-CA" sz="1800" kern="100" dirty="0">
              <a:latin typeface="Gill Sans MT" panose="020B0502020104020203" pitchFamily="34" charset="77"/>
              <a:ea typeface="Calibri" panose="020F0502020204030204" pitchFamily="34" charset="0"/>
              <a:cs typeface="Times New Roman" panose="02020603050405020304" pitchFamily="18" charset="0"/>
            </a:endParaRPr>
          </a:p>
          <a:p>
            <a:pPr marL="114300" indent="0">
              <a:buNone/>
            </a:pPr>
            <a:r>
              <a:rPr lang="fr-CA" sz="1800" b="1" kern="0" dirty="0">
                <a:effectLst/>
                <a:latin typeface="Gill Sans MT" panose="020B0502020104020203" pitchFamily="34" charset="77"/>
                <a:ea typeface="Calibri" panose="020F0502020204030204" pitchFamily="34" charset="0"/>
                <a:cs typeface="Times New Roman" panose="02020603050405020304" pitchFamily="18" charset="0"/>
              </a:rPr>
              <a:t>Principes</a:t>
            </a:r>
            <a:r>
              <a:rPr lang="fr-CA" sz="1800" kern="0" dirty="0">
                <a:effectLst/>
                <a:latin typeface="Gill Sans MT" panose="020B0502020104020203" pitchFamily="34" charset="77"/>
                <a:ea typeface="Calibri" panose="020F0502020204030204" pitchFamily="34" charset="0"/>
                <a:cs typeface="Times New Roman" panose="02020603050405020304" pitchFamily="18" charset="0"/>
              </a:rPr>
              <a:t> : Collaboratif, Guidé par les patients et patientes, Orienté vers la prévention, Fondé sur les données probantes, Équitable, Inclusif.</a:t>
            </a:r>
          </a:p>
          <a:p>
            <a:pPr marL="114300" indent="0">
              <a:buNone/>
            </a:pPr>
            <a:endParaRPr lang="fr-CA" sz="1800" kern="100" dirty="0">
              <a:effectLst/>
              <a:latin typeface="Gill Sans MT" panose="020B0502020104020203" pitchFamily="34" charset="77"/>
              <a:ea typeface="Calibri" panose="020F0502020204030204" pitchFamily="34" charset="0"/>
              <a:cs typeface="Times New Roman" panose="02020603050405020304" pitchFamily="18" charset="0"/>
            </a:endParaRPr>
          </a:p>
          <a:p>
            <a:r>
              <a:rPr lang="fr-CA" sz="1800" b="1" kern="0" dirty="0">
                <a:effectLst/>
                <a:latin typeface="Gill Sans MT" panose="020B0502020104020203" pitchFamily="34" charset="77"/>
                <a:ea typeface="Calibri" panose="020F0502020204030204" pitchFamily="34" charset="0"/>
                <a:cs typeface="Times New Roman" panose="02020603050405020304" pitchFamily="18" charset="0"/>
              </a:rPr>
              <a:t>Priorités stratégiques, éléments facilitants et priorités transversales :</a:t>
            </a:r>
            <a:endParaRPr lang="en-CA" sz="1800" b="1" kern="100" dirty="0">
              <a:effectLst/>
              <a:latin typeface="Gill Sans MT" panose="020B0502020104020203" pitchFamily="34" charset="77"/>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198</Words>
  <Application>Microsoft Macintosh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Gill Sans</vt:lpstr>
      <vt:lpstr>Calibri</vt:lpstr>
      <vt:lpstr>Gill Sans MT</vt:lpstr>
      <vt:lpstr>Parcel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Taylor Tomko</cp:lastModifiedBy>
  <cp:revision>2</cp:revision>
  <dcterms:modified xsi:type="dcterms:W3CDTF">2023-10-23T14:30:31Z</dcterms:modified>
</cp:coreProperties>
</file>